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370" r:id="rId3"/>
    <p:sldId id="259" r:id="rId4"/>
    <p:sldId id="375" r:id="rId5"/>
    <p:sldId id="371" r:id="rId6"/>
    <p:sldId id="376" r:id="rId7"/>
    <p:sldId id="365" r:id="rId8"/>
    <p:sldId id="373" r:id="rId9"/>
    <p:sldId id="372" r:id="rId10"/>
    <p:sldId id="378" r:id="rId11"/>
    <p:sldId id="336" r:id="rId12"/>
    <p:sldId id="374" r:id="rId13"/>
    <p:sldId id="377" r:id="rId14"/>
    <p:sldId id="328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703FF4D2-CAE9-8546-AA23-48B9EF08D63B}">
          <p14:sldIdLst>
            <p14:sldId id="256"/>
            <p14:sldId id="370"/>
            <p14:sldId id="259"/>
            <p14:sldId id="375"/>
            <p14:sldId id="371"/>
            <p14:sldId id="376"/>
            <p14:sldId id="365"/>
            <p14:sldId id="373"/>
            <p14:sldId id="372"/>
            <p14:sldId id="378"/>
            <p14:sldId id="336"/>
            <p14:sldId id="374"/>
            <p14:sldId id="377"/>
            <p14:sldId id="3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071" userDrawn="1">
          <p15:clr>
            <a:srgbClr val="A4A3A4"/>
          </p15:clr>
        </p15:guide>
        <p15:guide id="2" pos="529" userDrawn="1">
          <p15:clr>
            <a:srgbClr val="A4A3A4"/>
          </p15:clr>
        </p15:guide>
        <p15:guide id="3" pos="7038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D64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Style léger 1 - Accentuation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Style léger 1 - Accentuation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yle léger 1 - Accentuation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2DE63D5-997A-4646-A377-4702673A728D}" styleName="Style léger 2 - Accentuation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16DA210-FB5B-4158-B5E0-FEB733F419BA}" styleName="Style clair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Style léger 3 - Accentuation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48"/>
    <p:restoredTop sz="85015"/>
  </p:normalViewPr>
  <p:slideViewPr>
    <p:cSldViewPr snapToGrid="0" snapToObjects="1">
      <p:cViewPr varScale="1">
        <p:scale>
          <a:sx n="98" d="100"/>
          <a:sy n="98" d="100"/>
        </p:scale>
        <p:origin x="1464" y="192"/>
      </p:cViewPr>
      <p:guideLst>
        <p:guide orient="horz" pos="1071"/>
        <p:guide pos="529"/>
        <p:guide pos="7038"/>
        <p:guide orient="horz" pos="38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gif>
</file>

<file path=ppt/media/image5.jpeg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3B510-3383-894A-99B2-757A039D5C84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F4BC10-0BB8-1E42-AD8F-ABACC1F2D3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121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 moyenne on achète :</a:t>
            </a:r>
            <a:b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 sacs à main par an</a:t>
            </a:r>
            <a:b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 paires de chaussures par saison</a:t>
            </a:r>
            <a:b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30 kg de fringues par an</a:t>
            </a:r>
            <a:b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…Et ce n’est pas mieux pour les hommes</a:t>
            </a:r>
            <a:br>
              <a:rPr lang="fr-FR" sz="1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1200" b="1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Et combien de paires de lunettes ?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4BC10-0BB8-1E42-AD8F-ABACC1F2D39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5104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4BC10-0BB8-1E42-AD8F-ABACC1F2D39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005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4BC10-0BB8-1E42-AD8F-ABACC1F2D39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2455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4BC10-0BB8-1E42-AD8F-ABACC1F2D39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948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800" b="1" dirty="0">
                <a:solidFill>
                  <a:srgbClr val="D20000"/>
                </a:solidFill>
              </a:rPr>
              <a:t>Barrières à l’entrée :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/>
              <a:t>Technologie brevetée</a:t>
            </a:r>
          </a:p>
          <a:p>
            <a:pPr marL="742950" lvl="1" indent="-285750">
              <a:buFont typeface="Arial" charset="0"/>
              <a:buChar char="•"/>
            </a:pPr>
            <a:r>
              <a:rPr lang="fr-FR" dirty="0"/>
              <a:t>Favorisant la multipropriété et l’interchangeabilité.</a:t>
            </a:r>
          </a:p>
          <a:p>
            <a:pPr marL="742950" lvl="1" indent="-285750">
              <a:buFont typeface="Arial" charset="0"/>
              <a:buChar char="•"/>
            </a:pPr>
            <a:r>
              <a:rPr lang="fr-FR" dirty="0"/>
              <a:t>Facilitant la vente de verres sur le web.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/>
              <a:t>Distribution de montures hors optique.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4BC10-0BB8-1E42-AD8F-ABACC1F2D39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2959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4BC10-0BB8-1E42-AD8F-ABACC1F2D39A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367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F87404-762E-D34C-8517-CDAAA26A7D8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3536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8708A3-AE3C-D647-A615-460023572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B0CCCCB-4C3B-5542-893F-828F6A91FE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CA7FD0-1815-A342-B549-7EA026A9F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8FB5B-63DE-9148-A66E-7D597EE36733}" type="datetime1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10CDA9-593A-B54B-9733-4E3CDD132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9A764A-E794-4044-8384-F89B9B1A9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1553558"/>
      </p:ext>
    </p:extLst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6F011D-6725-4644-905F-86DC839E0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27A3882-CE2F-6448-BF26-0B5CAA110A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27D889-24D9-F24C-BA00-16AA7809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56FAA-ACF2-DE49-AD95-8964929588E0}" type="datetime1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A9A1D8-FCC1-9342-B0B9-7DAFFA1FD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C8D426-465A-FB48-BBFE-5A7571ADD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4371194"/>
      </p:ext>
    </p:extLst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08E6957-DD66-FF4B-BED0-46DF44F235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008D853-E195-1043-BF63-9A861CDE78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494E0FD-A8B2-FB46-BCB0-D20717380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6D741-8483-B14F-806E-45B40A921DC9}" type="datetime1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52DC2E-10C4-7C4C-A9C3-A38EA1F9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88FE5E-F690-CD40-BDBB-FA2FCE207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1127282"/>
      </p:ext>
    </p:extLst>
  </p:cSld>
  <p:clrMapOvr>
    <a:masterClrMapping/>
  </p:clrMapOvr>
  <p:transition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671460" y="365125"/>
            <a:ext cx="3682340" cy="1325563"/>
          </a:xfrm>
        </p:spPr>
        <p:txBody>
          <a:bodyPr anchor="b"/>
          <a:lstStyle/>
          <a:p>
            <a:r>
              <a:rPr lang="fr-FR"/>
              <a:t>Cliquez et modifiez le titre</a:t>
            </a:r>
          </a:p>
        </p:txBody>
      </p:sp>
      <p:sp>
        <p:nvSpPr>
          <p:cNvPr id="5" name="Espace réservé pour une image 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7493000" cy="6858000"/>
          </a:xfrm>
        </p:spPr>
        <p:txBody>
          <a:bodyPr/>
          <a:lstStyle/>
          <a:p>
            <a:r>
              <a:rPr lang="fr-FR"/>
              <a:t>Faire glisser l'image vers l'espace réservé ou cliquer sur l'icône pour l'ajouter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2"/>
          </p:nvPr>
        </p:nvSpPr>
        <p:spPr>
          <a:xfrm>
            <a:off x="7671460" y="1975103"/>
            <a:ext cx="3682340" cy="4187571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cxnSp>
        <p:nvCxnSpPr>
          <p:cNvPr id="4" name="Connecteur droit 3"/>
          <p:cNvCxnSpPr/>
          <p:nvPr userDrawn="1"/>
        </p:nvCxnSpPr>
        <p:spPr>
          <a:xfrm>
            <a:off x="7671460" y="1750648"/>
            <a:ext cx="36823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789826"/>
      </p:ext>
    </p:extLst>
  </p:cSld>
  <p:clrMapOvr>
    <a:masterClrMapping/>
  </p:clrMapOvr>
  <p:transition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e de 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105400" y="2181660"/>
            <a:ext cx="6670589" cy="2387600"/>
          </a:xfrm>
          <a:effectLst>
            <a:outerShdw blurRad="50800" dist="76200" dir="2700000" algn="tl" rotWithShape="0">
              <a:prstClr val="black">
                <a:alpha val="1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r">
              <a:defRPr lang="fr-FR" sz="660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10000"/>
                    </a:prstClr>
                  </a:outerShdw>
                </a:effectLst>
              </a:defRPr>
            </a:lvl1pPr>
          </a:lstStyle>
          <a:p>
            <a:pPr lvl="0"/>
            <a:r>
              <a:rPr lang="fr-FR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1891486154"/>
      </p:ext>
    </p:extLst>
  </p:cSld>
  <p:clrMapOvr>
    <a:masterClrMapping/>
  </p:clrMapOvr>
  <p:transition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 avec légen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 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505700" cy="6858000"/>
          </a:xfrm>
        </p:spPr>
        <p:txBody>
          <a:bodyPr/>
          <a:lstStyle/>
          <a:p>
            <a:endParaRPr lang="fr-FR"/>
          </a:p>
        </p:txBody>
      </p:sp>
      <p:sp>
        <p:nvSpPr>
          <p:cNvPr id="9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677150" y="1911891"/>
            <a:ext cx="3333750" cy="4800635"/>
          </a:xfrm>
          <a:noFill/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7677150" y="318326"/>
            <a:ext cx="3333750" cy="147600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3002925436"/>
      </p:ext>
    </p:extLst>
  </p:cSld>
  <p:clrMapOvr>
    <a:masterClrMapping/>
  </p:clrMapOvr>
  <p:transition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4F384-C27C-BE4E-A45C-D8606733F3A8}" type="datetime1">
              <a:rPr lang="fr-FR" smtClean="0"/>
              <a:t>10/07/2018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73A1B27-8833-CD46-ACE4-D65E04730064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7" name="Espace réservé pour une image  8"/>
          <p:cNvSpPr>
            <a:spLocks noGrp="1"/>
          </p:cNvSpPr>
          <p:nvPr>
            <p:ph type="pic" sz="quarter" idx="13"/>
          </p:nvPr>
        </p:nvSpPr>
        <p:spPr>
          <a:xfrm>
            <a:off x="4772025" y="457201"/>
            <a:ext cx="2020661" cy="1600200"/>
          </a:xfrm>
        </p:spPr>
        <p:txBody>
          <a:bodyPr/>
          <a:lstStyle/>
          <a:p>
            <a:r>
              <a:rPr lang="fr-FR"/>
              <a:t>Faire glisser l'image vers l'espace réservé ou cliquer sur l'icône pour l'ajouter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>
            <a:off x="838200" y="2057400"/>
            <a:ext cx="39338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Espace réservé pour une image  8"/>
          <p:cNvSpPr>
            <a:spLocks noGrp="1"/>
          </p:cNvSpPr>
          <p:nvPr>
            <p:ph type="pic" sz="quarter" idx="14"/>
          </p:nvPr>
        </p:nvSpPr>
        <p:spPr>
          <a:xfrm>
            <a:off x="6792686" y="457200"/>
            <a:ext cx="4561114" cy="1600200"/>
          </a:xfrm>
        </p:spPr>
        <p:txBody>
          <a:bodyPr/>
          <a:lstStyle/>
          <a:p>
            <a:r>
              <a:rPr lang="fr-FR"/>
              <a:t>Faire glisser l'image vers l'espace réservé ou cliquer sur l'icône pour l'ajouter</a:t>
            </a:r>
          </a:p>
        </p:txBody>
      </p:sp>
      <p:sp>
        <p:nvSpPr>
          <p:cNvPr id="11" name="Espace réservé pour une image  8"/>
          <p:cNvSpPr>
            <a:spLocks noGrp="1"/>
          </p:cNvSpPr>
          <p:nvPr>
            <p:ph type="pic" sz="quarter" idx="15"/>
          </p:nvPr>
        </p:nvSpPr>
        <p:spPr>
          <a:xfrm>
            <a:off x="4772025" y="2057400"/>
            <a:ext cx="4561114" cy="4119564"/>
          </a:xfrm>
        </p:spPr>
        <p:txBody>
          <a:bodyPr/>
          <a:lstStyle/>
          <a:p>
            <a:r>
              <a:rPr lang="fr-FR"/>
              <a:t>Faire glisser l'image vers l'espace réservé ou cliquer sur l'icône pour l'ajouter</a:t>
            </a:r>
          </a:p>
        </p:txBody>
      </p:sp>
      <p:sp>
        <p:nvSpPr>
          <p:cNvPr id="12" name="Espace réservé pour une image  8"/>
          <p:cNvSpPr>
            <a:spLocks noGrp="1"/>
          </p:cNvSpPr>
          <p:nvPr>
            <p:ph type="pic" sz="quarter" idx="16"/>
          </p:nvPr>
        </p:nvSpPr>
        <p:spPr>
          <a:xfrm>
            <a:off x="9333139" y="2057400"/>
            <a:ext cx="2020661" cy="4119564"/>
          </a:xfrm>
        </p:spPr>
        <p:txBody>
          <a:bodyPr/>
          <a:lstStyle/>
          <a:p>
            <a:r>
              <a:rPr lang="fr-FR"/>
              <a:t>Faire glisser l'image vers l'espace réservé ou cliquer sur l'icône pour l'ajouter</a:t>
            </a:r>
          </a:p>
        </p:txBody>
      </p:sp>
      <p:sp>
        <p:nvSpPr>
          <p:cNvPr id="13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171700"/>
            <a:ext cx="3932237" cy="4005264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riangle 13"/>
          <p:cNvSpPr/>
          <p:nvPr userDrawn="1"/>
        </p:nvSpPr>
        <p:spPr>
          <a:xfrm>
            <a:off x="214883" y="1655766"/>
            <a:ext cx="435646" cy="375557"/>
          </a:xfrm>
          <a:prstGeom prst="triangl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5" name="Connecteur droit 24"/>
          <p:cNvCxnSpPr/>
          <p:nvPr userDrawn="1"/>
        </p:nvCxnSpPr>
        <p:spPr>
          <a:xfrm>
            <a:off x="11353800" y="6553200"/>
            <a:ext cx="838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952256"/>
      </p:ext>
    </p:extLst>
  </p:cSld>
  <p:clrMapOvr>
    <a:masterClrMapping/>
  </p:clrMapOvr>
  <p:transition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b"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199" y="2599574"/>
            <a:ext cx="5081337" cy="35941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llipse 6"/>
          <p:cNvSpPr/>
          <p:nvPr userDrawn="1"/>
        </p:nvSpPr>
        <p:spPr>
          <a:xfrm>
            <a:off x="10989919" y="6341464"/>
            <a:ext cx="380011" cy="380011"/>
          </a:xfrm>
          <a:prstGeom prst="ellipse">
            <a:avLst/>
          </a:prstGeom>
          <a:solidFill>
            <a:srgbClr val="D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numéro de diapositive 8"/>
          <p:cNvSpPr>
            <a:spLocks noGrp="1"/>
          </p:cNvSpPr>
          <p:nvPr>
            <p:ph type="sldNum" sz="quarter" idx="4"/>
          </p:nvPr>
        </p:nvSpPr>
        <p:spPr>
          <a:xfrm>
            <a:off x="10823170" y="6348907"/>
            <a:ext cx="7135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1934408C-E654-D24E-9D1D-82DEE4EDCA41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6" name="Connecteur droit 5"/>
          <p:cNvCxnSpPr/>
          <p:nvPr userDrawn="1"/>
        </p:nvCxnSpPr>
        <p:spPr>
          <a:xfrm>
            <a:off x="838200" y="1750648"/>
            <a:ext cx="10515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contenu 2"/>
          <p:cNvSpPr>
            <a:spLocks noGrp="1"/>
          </p:cNvSpPr>
          <p:nvPr>
            <p:ph idx="10"/>
          </p:nvPr>
        </p:nvSpPr>
        <p:spPr>
          <a:xfrm>
            <a:off x="6272462" y="1876425"/>
            <a:ext cx="5081337" cy="43005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876425"/>
            <a:ext cx="5081588" cy="609600"/>
          </a:xfrm>
        </p:spPr>
        <p:txBody>
          <a:bodyPr anchor="ctr">
            <a:normAutofit/>
          </a:bodyPr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fr-FR"/>
              <a:t>Cliquez et modifiez le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4289534"/>
      </p:ext>
    </p:extLst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A94A3E-9B34-9048-876C-9E36C153B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5A69CF-D665-3847-8AC0-824E4C2DB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4FEFFDE-17E5-9A48-BF14-817F77C90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25023-E259-1E46-953F-FC2C6750E65E}" type="datetime1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A80981D-61D2-5843-B8D0-8AE08F1C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D2BCF8D-8E65-7A4D-AC83-E07F8112B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2A7FE3E1-4257-DE4F-8C9E-D36021B6FED3}"/>
              </a:ext>
            </a:extLst>
          </p:cNvPr>
          <p:cNvCxnSpPr/>
          <p:nvPr userDrawn="1"/>
        </p:nvCxnSpPr>
        <p:spPr>
          <a:xfrm>
            <a:off x="418011" y="1825625"/>
            <a:ext cx="0" cy="4351338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2377123"/>
      </p:ext>
    </p:extLst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0CC3FC-050C-4B4E-BD72-8025AA3AF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8672A9-0104-9348-94A9-89FAA61A8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A1FC6D-2FA5-AB43-AA01-EDA8099B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1913C-27B4-D44E-B02F-DA5AE4131188}" type="datetime1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77B6A65-BBA2-DB49-9019-D22987D7F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A011F42-8470-B34F-80F8-DA6656931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746276"/>
      </p:ext>
    </p:extLst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ACFDE9-2A30-254E-9635-E91BEC93E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B1B7BB-B7C6-2942-ADCD-4FFD47E6F8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FE9B3DA-A515-7F46-AB11-EB1C02044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5AA22F-59AE-F44B-8AE5-7ACC7D97B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911-4050-F447-9C95-9588BA62098A}" type="datetime1">
              <a:rPr lang="fr-FR" smtClean="0"/>
              <a:t>10/07/2018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0EED1E9-9F9E-6442-BA14-12DB9C76F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2944DE8-3A9C-BA4A-9239-838955F4A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0518935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6E413-8AFB-3745-9ED1-802200F6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50D90D3-E776-E449-BDC9-C759D851B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43B5D06-BFDC-7144-88D3-BE36D50A41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632B5D2-7042-A743-A424-1FF543F02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99164B3-E490-714C-A963-AAEF138277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59A2462-1825-854D-90CC-DFED5D135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63A1D-D876-9047-8673-B8148D1FDC21}" type="datetime1">
              <a:rPr lang="fr-FR" smtClean="0"/>
              <a:t>10/07/2018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AD67FFE-50B6-254E-A1FE-8AB265332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BD4CA2B-2E46-FB40-B213-78F14787D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8543908"/>
      </p:ext>
    </p:extLst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74DC06-9C5C-D547-9896-9BD6D0103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CBF3CCE-7494-5C4D-B311-1B3477534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41D4B-B55B-8B49-9E15-44AC840DF7CE}" type="datetime1">
              <a:rPr lang="fr-FR" smtClean="0"/>
              <a:t>10/07/2018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AA097A7-C493-674E-8111-FFD09B402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>
            <a:lvl1pPr algn="l">
              <a:defRPr sz="1600" b="0" i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defRPr>
            </a:lvl1pPr>
          </a:lstStyle>
          <a:p>
            <a:r>
              <a:rPr lang="fr-FR"/>
              <a:t>Plug &amp; See, les lunettes responsables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CA516F2-02D8-104D-996C-BAAA8D197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2013" y="6356350"/>
            <a:ext cx="2743200" cy="365125"/>
          </a:xfrm>
        </p:spPr>
        <p:txBody>
          <a:bodyPr/>
          <a:lstStyle>
            <a:lvl1pPr>
              <a:defRPr sz="1100" b="0" i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defRPr>
            </a:lvl1pPr>
          </a:lstStyle>
          <a:p>
            <a:fld id="{9A2A1C3F-B9A6-144D-ACE9-5109F8FA60A4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7500128"/>
      </p:ext>
    </p:extLst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0231D56-5E41-F44A-9A09-B8D9D04C7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8457F-80CC-4E4F-834A-0706A6CC4316}" type="datetime1">
              <a:rPr lang="fr-FR" smtClean="0"/>
              <a:t>10/07/2018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16FC7D7-3B42-F046-97CB-D0A7C8866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66946F6-16E1-424A-A884-EAF60441B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7322108"/>
      </p:ext>
    </p:extLst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E2970F-6C84-4C4E-B4E1-0CCB6D53A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7932EC-DC5F-604F-B767-395C83CEE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77E6511-45AF-094F-8F29-0F4CE98D4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B4761C1-0683-9D42-8D9A-02A2EA0F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C2C7E-D89E-A547-A99A-A606096664B8}" type="datetime1">
              <a:rPr lang="fr-FR" smtClean="0"/>
              <a:t>10/07/2018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BE45A14-5B0C-E443-80FC-3DC339B8A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FE9FD77-EC1E-7548-93AA-899CF031A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4918460"/>
      </p:ext>
    </p:extLst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0EF7C1-D5F1-F544-8159-5DD381B9E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e l’image 2">
            <a:extLst>
              <a:ext uri="{FF2B5EF4-FFF2-40B4-BE49-F238E27FC236}">
                <a16:creationId xmlns:a16="http://schemas.microsoft.com/office/drawing/2014/main" id="{85B96E80-44E7-ED43-AB47-B1A5BAAB0F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83F98A4-02D9-F049-8A37-6C7E59844C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C12F0D-5C6C-5147-8C7D-FBEB0672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81EF9-0C06-3C47-802D-F60B94BCFE55}" type="datetime1">
              <a:rPr lang="fr-FR" smtClean="0"/>
              <a:t>10/07/2018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6CC4336-ECAF-3A41-9D52-EFA4F9AAA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Plug &amp; See, les lunettes responsables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644D0CA-9663-914E-B174-D5FA3B900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2261167"/>
      </p:ext>
    </p:extLst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0B7DEF4-DBDF-1045-A2D2-AF93E4A77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1E4CDED-C496-3D49-AB0C-9086E1060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F9FF48-124E-6143-8CBD-3134AA08F6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E057A-19C8-2940-BDB4-89D2D92364D6}" type="datetime1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1F3711-EE42-D546-97FC-470AACAD1D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Plug &amp; See, les lunettes responsables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9E522D-351B-3647-A234-E9A85B674C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A1C3F-B9A6-144D-ACE9-5109F8FA6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3313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>
    <p:push dir="u"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tif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86082E4-67F7-1048-ACDE-5EAE43FFB5D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F35A7A5-80FA-304E-8E04-0980086257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pPr fontAlgn="base"/>
            <a:r>
              <a:rPr lang="fr-FR" sz="5400" b="1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Le dressing à lunettes</a:t>
            </a:r>
            <a:br>
              <a:rPr lang="fr-FR" sz="51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</a:br>
            <a:endParaRPr lang="fr-FR" sz="5100" b="1" dirty="0">
              <a:solidFill>
                <a:srgbClr val="FFFF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69E7C78-1049-CD4E-BCA9-D3B661408B1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4750" y="5486489"/>
            <a:ext cx="22225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930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53A8DD93-4F43-234D-BF96-260D5C7B992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5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5020CC65-7D1A-A945-B2DC-BD4DDCF617AA}"/>
              </a:ext>
            </a:extLst>
          </p:cNvPr>
          <p:cNvSpPr txBox="1">
            <a:spLocks/>
          </p:cNvSpPr>
          <p:nvPr/>
        </p:nvSpPr>
        <p:spPr>
          <a:xfrm>
            <a:off x="848360" y="365125"/>
            <a:ext cx="103244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La stratégie</a:t>
            </a:r>
            <a:br>
              <a:rPr lang="fr-FR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2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Et après ?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7BB2657-D275-B044-A4A2-6FAD394D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10</a:t>
            </a:fld>
            <a:endParaRPr lang="fr-FR"/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EB4105BD-7A45-CF4C-9851-2779D776E64F}"/>
              </a:ext>
            </a:extLst>
          </p:cNvPr>
          <p:cNvCxnSpPr/>
          <p:nvPr/>
        </p:nvCxnSpPr>
        <p:spPr>
          <a:xfrm>
            <a:off x="1066800" y="3210562"/>
            <a:ext cx="9733280" cy="0"/>
          </a:xfrm>
          <a:prstGeom prst="straightConnector1">
            <a:avLst/>
          </a:prstGeom>
          <a:ln w="25400">
            <a:solidFill>
              <a:schemeClr val="bg1"/>
            </a:solidFill>
            <a:round/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83CC3B36-9BAE-A04C-8470-5F1F3FA18961}"/>
              </a:ext>
            </a:extLst>
          </p:cNvPr>
          <p:cNvSpPr txBox="1"/>
          <p:nvPr/>
        </p:nvSpPr>
        <p:spPr>
          <a:xfrm>
            <a:off x="1371600" y="2484826"/>
            <a:ext cx="131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2018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14E4411-ECEE-9742-9021-C9147976565D}"/>
              </a:ext>
            </a:extLst>
          </p:cNvPr>
          <p:cNvSpPr txBox="1"/>
          <p:nvPr/>
        </p:nvSpPr>
        <p:spPr>
          <a:xfrm>
            <a:off x="4009813" y="2484826"/>
            <a:ext cx="131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2019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52D7F58-A870-BC42-91A1-ED18F58DFD2F}"/>
              </a:ext>
            </a:extLst>
          </p:cNvPr>
          <p:cNvSpPr txBox="1"/>
          <p:nvPr/>
        </p:nvSpPr>
        <p:spPr>
          <a:xfrm>
            <a:off x="6648026" y="2484826"/>
            <a:ext cx="131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2020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B5102D0-8845-7147-AA91-12D92F69B255}"/>
              </a:ext>
            </a:extLst>
          </p:cNvPr>
          <p:cNvSpPr txBox="1"/>
          <p:nvPr/>
        </p:nvSpPr>
        <p:spPr>
          <a:xfrm>
            <a:off x="9286240" y="2484826"/>
            <a:ext cx="131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2021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96D5D27-4A24-9747-8316-260129AFCF12}"/>
              </a:ext>
            </a:extLst>
          </p:cNvPr>
          <p:cNvSpPr txBox="1"/>
          <p:nvPr/>
        </p:nvSpPr>
        <p:spPr>
          <a:xfrm>
            <a:off x="1066800" y="3505202"/>
            <a:ext cx="24045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fr-FR" sz="14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rPr>
              <a:t>Accords mutuelles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fr-FR" sz="14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rPr>
              <a:t>Accord licence de marque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fr-FR" sz="14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rPr>
              <a:t>Ouverture site e-commerce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fr-FR" sz="14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rPr>
              <a:t>Lancement d’une 2</a:t>
            </a:r>
            <a:r>
              <a:rPr lang="fr-FR" sz="1400" baseline="30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rPr>
              <a:t>nde</a:t>
            </a:r>
            <a:r>
              <a:rPr lang="fr-FR" sz="14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rPr>
              <a:t> collection en propre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fr-FR" sz="1400" b="1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rPr>
              <a:t>Implantation de 3 kiosques à lunettes (test)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57FD394-555A-5F4B-BD74-B4428F6B053A}"/>
              </a:ext>
            </a:extLst>
          </p:cNvPr>
          <p:cNvSpPr txBox="1"/>
          <p:nvPr/>
        </p:nvSpPr>
        <p:spPr>
          <a:xfrm>
            <a:off x="3644052" y="3505202"/>
            <a:ext cx="24925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285750" indent="-285750">
              <a:buFont typeface="Wingdings" pitchFamily="2" charset="2"/>
              <a:buChar char="§"/>
              <a:defRPr sz="140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defRPr>
            </a:lvl1pPr>
          </a:lstStyle>
          <a:p>
            <a:r>
              <a:rPr lang="fr-FR" dirty="0"/>
              <a:t>Développement International</a:t>
            </a:r>
          </a:p>
          <a:p>
            <a:r>
              <a:rPr lang="fr-FR" b="1" dirty="0"/>
              <a:t>Ouverture d’un point de vente en propre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12AC9D72-EF9D-4D42-9182-249A52E4ADA6}"/>
              </a:ext>
            </a:extLst>
          </p:cNvPr>
          <p:cNvSpPr txBox="1"/>
          <p:nvPr/>
        </p:nvSpPr>
        <p:spPr>
          <a:xfrm>
            <a:off x="6221306" y="3505202"/>
            <a:ext cx="24045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285750" indent="-285750">
              <a:buFont typeface="Wingdings" pitchFamily="2" charset="2"/>
              <a:buChar char="§"/>
              <a:defRPr sz="140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defRPr>
            </a:lvl1pPr>
          </a:lstStyle>
          <a:p>
            <a:r>
              <a:rPr lang="fr-FR" b="1" dirty="0"/>
              <a:t>1ère Filiale à l’international</a:t>
            </a:r>
          </a:p>
          <a:p>
            <a:r>
              <a:rPr lang="fr-FR" b="1" dirty="0"/>
              <a:t>+ 2 points de vente en propre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A8A848B-49ED-984D-AC06-CBAE3EF78F4B}"/>
              </a:ext>
            </a:extLst>
          </p:cNvPr>
          <p:cNvSpPr txBox="1"/>
          <p:nvPr/>
        </p:nvSpPr>
        <p:spPr>
          <a:xfrm>
            <a:off x="8798560" y="3505202"/>
            <a:ext cx="2286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L="285750" indent="-285750">
              <a:buFont typeface="Wingdings" pitchFamily="2" charset="2"/>
              <a:buChar char="§"/>
              <a:defRPr sz="140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charset="0"/>
              </a:defRPr>
            </a:lvl1pPr>
          </a:lstStyle>
          <a:p>
            <a:r>
              <a:rPr lang="fr-FR" dirty="0"/>
              <a:t>Ouverture d’une 2nde filiale à l’international</a:t>
            </a:r>
          </a:p>
          <a:p>
            <a:r>
              <a:rPr lang="fr-FR" b="1" dirty="0"/>
              <a:t>+ 3 points de vente en propre</a:t>
            </a:r>
          </a:p>
        </p:txBody>
      </p:sp>
      <p:sp>
        <p:nvSpPr>
          <p:cNvPr id="17" name="Espace réservé du pied de page 7">
            <a:extLst>
              <a:ext uri="{FF2B5EF4-FFF2-40B4-BE49-F238E27FC236}">
                <a16:creationId xmlns:a16="http://schemas.microsoft.com/office/drawing/2014/main" id="{9D357712-6B9F-034E-A5F4-978593FE4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</p:spTree>
    <p:extLst>
      <p:ext uri="{BB962C8B-B14F-4D97-AF65-F5344CB8AC3E}">
        <p14:creationId xmlns:p14="http://schemas.microsoft.com/office/powerpoint/2010/main" val="4220956099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730958D8-AD26-BB4A-B318-F4B9C1C5AB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334625" cy="1325563"/>
          </a:xfrm>
        </p:spPr>
        <p:txBody>
          <a:bodyPr anchor="b"/>
          <a:lstStyle/>
          <a:p>
            <a:r>
              <a:rPr lang="fr-FR" sz="4800" b="1" dirty="0" err="1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Plug&amp;See</a:t>
            </a:r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 Finances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sz="2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Prévisionnel 2018-2022</a:t>
            </a:r>
          </a:p>
        </p:txBody>
      </p:sp>
      <p:sp>
        <p:nvSpPr>
          <p:cNvPr id="5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fr-FR" dirty="0"/>
              <a:t>15</a:t>
            </a: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6078486"/>
              </p:ext>
            </p:extLst>
          </p:nvPr>
        </p:nvGraphicFramePr>
        <p:xfrm>
          <a:off x="1336430" y="1971604"/>
          <a:ext cx="9284675" cy="3601720"/>
        </p:xfrm>
        <a:graphic>
          <a:graphicData uri="http://schemas.openxmlformats.org/drawingml/2006/table">
            <a:tbl>
              <a:tblPr firstRow="1">
                <a:tableStyleId>{C083E6E3-FA7D-4D7B-A595-EF9225AFEA82}</a:tableStyleId>
              </a:tblPr>
              <a:tblGrid>
                <a:gridCol w="24055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9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50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52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K€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2018-2019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2019-2020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2020-2021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2021-2022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CA</a:t>
                      </a:r>
                      <a:r>
                        <a:rPr lang="fr-FR" baseline="0" dirty="0">
                          <a:solidFill>
                            <a:schemeClr val="bg1"/>
                          </a:solidFill>
                        </a:rPr>
                        <a:t> (HT)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497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1486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2995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4982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Amortissements</a:t>
                      </a:r>
                    </a:p>
                    <a:p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Frais Financiers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(72)</a:t>
                      </a:r>
                    </a:p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(16)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(71)</a:t>
                      </a:r>
                    </a:p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(13)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(35)</a:t>
                      </a:r>
                    </a:p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(10)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(35)</a:t>
                      </a:r>
                    </a:p>
                    <a:p>
                      <a:pPr algn="ctr"/>
                      <a:r>
                        <a:rPr lang="fr-FR" sz="1800" dirty="0">
                          <a:solidFill>
                            <a:schemeClr val="bg1"/>
                          </a:solidFill>
                        </a:rPr>
                        <a:t>(7)</a:t>
                      </a:r>
                      <a:endParaRPr lang="fr-FR" sz="1800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Résultat Net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252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449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>
                          <a:solidFill>
                            <a:schemeClr val="bg1"/>
                          </a:solidFill>
                        </a:rPr>
                        <a:t>910</a:t>
                      </a:r>
                      <a:endParaRPr lang="fr-FR" sz="1800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012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1400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3598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Nombre montures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13 000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32 000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56 500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>
                          <a:solidFill>
                            <a:schemeClr val="bg1"/>
                          </a:solidFill>
                        </a:rPr>
                        <a:t>80 795</a:t>
                      </a:r>
                      <a:endParaRPr lang="fr-FR" sz="1800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45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Nombre verres (paires)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1 625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6 667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14 125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>
                          <a:solidFill>
                            <a:schemeClr val="bg1"/>
                          </a:solidFill>
                        </a:rPr>
                        <a:t>26 932</a:t>
                      </a:r>
                      <a:endParaRPr lang="fr-FR" sz="1800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0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sz="1400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1599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Effectif (ETP)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2,5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fr-FR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fr-FR" sz="1800" b="0" i="0" dirty="0">
                        <a:solidFill>
                          <a:schemeClr val="bg1"/>
                        </a:solidFill>
                        <a:latin typeface="Helvetica Neue Light" panose="02000403000000020004" pitchFamily="2" charset="0"/>
                        <a:ea typeface="Helvetica Neue Light" panose="020004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53579"/>
                  </a:ext>
                </a:extLst>
              </a:tr>
            </a:tbl>
          </a:graphicData>
        </a:graphic>
      </p:graphicFrame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0EE6FDD-DB1A-6D45-9B7A-78BCEEE53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</p:spTree>
    <p:extLst>
      <p:ext uri="{BB962C8B-B14F-4D97-AF65-F5344CB8AC3E}">
        <p14:creationId xmlns:p14="http://schemas.microsoft.com/office/powerpoint/2010/main" val="119198445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F99542F0-0BDA-FF4F-A90B-2DE859DA62C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57E328BA-AF4F-364D-8887-52A8D19A5371}"/>
              </a:ext>
            </a:extLst>
          </p:cNvPr>
          <p:cNvSpPr txBox="1">
            <a:spLocks/>
          </p:cNvSpPr>
          <p:nvPr/>
        </p:nvSpPr>
        <p:spPr>
          <a:xfrm>
            <a:off x="848360" y="365125"/>
            <a:ext cx="103244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Notre besoin de financement</a:t>
            </a:r>
            <a:br>
              <a:rPr lang="fr-FR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endParaRPr lang="fr-FR" sz="2000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  <a:cs typeface="Helvetica Neue" panose="02000503000000020004" pitchFamily="2" charset="0"/>
            </a:endParaRP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6D3D201-BDB0-1847-8BB3-463D6EA8C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12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0E6F3FB-2C58-0A45-A4E5-95474B62731C}"/>
              </a:ext>
            </a:extLst>
          </p:cNvPr>
          <p:cNvSpPr txBox="1"/>
          <p:nvPr/>
        </p:nvSpPr>
        <p:spPr>
          <a:xfrm>
            <a:off x="9231513" y="1553132"/>
            <a:ext cx="19704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600 K€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6BB02B22-1ED0-7A46-8B6A-9CD01A357250}"/>
              </a:ext>
            </a:extLst>
          </p:cNvPr>
          <p:cNvCxnSpPr/>
          <p:nvPr/>
        </p:nvCxnSpPr>
        <p:spPr>
          <a:xfrm>
            <a:off x="9369554" y="2384129"/>
            <a:ext cx="169432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39C36DC-B9BE-7343-8E45-C381E75FD6F1}"/>
              </a:ext>
            </a:extLst>
          </p:cNvPr>
          <p:cNvCxnSpPr/>
          <p:nvPr/>
        </p:nvCxnSpPr>
        <p:spPr>
          <a:xfrm>
            <a:off x="10203544" y="2384129"/>
            <a:ext cx="6593" cy="5631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3F40CF20-5154-1744-80E0-6D828892B519}"/>
              </a:ext>
            </a:extLst>
          </p:cNvPr>
          <p:cNvSpPr txBox="1"/>
          <p:nvPr/>
        </p:nvSpPr>
        <p:spPr>
          <a:xfrm>
            <a:off x="2059955" y="3261152"/>
            <a:ext cx="19704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150 K€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8C9648BE-4842-6349-9E63-8E8D2A76D45A}"/>
              </a:ext>
            </a:extLst>
          </p:cNvPr>
          <p:cNvSpPr txBox="1"/>
          <p:nvPr/>
        </p:nvSpPr>
        <p:spPr>
          <a:xfrm>
            <a:off x="2051352" y="4070743"/>
            <a:ext cx="19704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450 K€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A85C7B5-47A1-5140-BBF6-CA594FC79FE7}"/>
              </a:ext>
            </a:extLst>
          </p:cNvPr>
          <p:cNvSpPr txBox="1"/>
          <p:nvPr/>
        </p:nvSpPr>
        <p:spPr>
          <a:xfrm>
            <a:off x="4379295" y="3383561"/>
            <a:ext cx="42073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Nouvelle collection Topless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144D8556-F4DD-D546-AC8F-BBD368F20956}"/>
              </a:ext>
            </a:extLst>
          </p:cNvPr>
          <p:cNvSpPr txBox="1"/>
          <p:nvPr/>
        </p:nvSpPr>
        <p:spPr>
          <a:xfrm>
            <a:off x="4379296" y="4208285"/>
            <a:ext cx="71290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Plateforme Web, Marketing/</a:t>
            </a:r>
            <a:r>
              <a:rPr lang="fr-FR" sz="28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Commmunication</a:t>
            </a:r>
            <a:r>
              <a:rPr lang="fr-FR" sz="28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 et Business </a:t>
            </a:r>
            <a:r>
              <a:rPr lang="fr-FR" sz="28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Development</a:t>
            </a:r>
            <a:endParaRPr lang="fr-FR" sz="2800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85585FAD-B18D-C844-858F-E9B107F15311}"/>
              </a:ext>
            </a:extLst>
          </p:cNvPr>
          <p:cNvSpPr txBox="1"/>
          <p:nvPr/>
        </p:nvSpPr>
        <p:spPr>
          <a:xfrm>
            <a:off x="2059955" y="2691009"/>
            <a:ext cx="34355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Destination des fonds</a:t>
            </a:r>
          </a:p>
        </p:txBody>
      </p:sp>
      <p:sp>
        <p:nvSpPr>
          <p:cNvPr id="23" name="Espace réservé du pied de page 7">
            <a:extLst>
              <a:ext uri="{FF2B5EF4-FFF2-40B4-BE49-F238E27FC236}">
                <a16:creationId xmlns:a16="http://schemas.microsoft.com/office/drawing/2014/main" id="{72F17810-40CC-3442-AD25-034C61900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</p:spTree>
    <p:extLst>
      <p:ext uri="{BB962C8B-B14F-4D97-AF65-F5344CB8AC3E}">
        <p14:creationId xmlns:p14="http://schemas.microsoft.com/office/powerpoint/2010/main" val="3527355630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67FE8F2-1A3B-674A-8240-14018428FE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923A176-F751-8443-9253-91E221D6D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E3735F75-44A9-3E4F-91C1-F6B6D8CF5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812" y="359093"/>
            <a:ext cx="10324013" cy="13255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800" dirty="0" err="1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Achetez</a:t>
            </a:r>
            <a:r>
              <a:rPr lang="en-US" sz="2800" dirty="0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fr-FR" sz="2800" dirty="0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des</a:t>
            </a:r>
            <a:r>
              <a:rPr lang="en-US" sz="2800" dirty="0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lunettes </a:t>
            </a:r>
            <a:br>
              <a:rPr lang="en-US" sz="2800" dirty="0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</a:br>
            <a:r>
              <a:rPr lang="en-US" sz="2800" b="1" dirty="0" err="1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où</a:t>
            </a:r>
            <a:r>
              <a:rPr lang="en-US" sz="2800" b="1" dirty="0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et </a:t>
            </a:r>
            <a:r>
              <a:rPr lang="en-US" sz="2800" b="1" dirty="0" err="1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quand</a:t>
            </a:r>
            <a:r>
              <a:rPr lang="en-US" sz="2800" b="1" dirty="0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vous</a:t>
            </a:r>
            <a:r>
              <a:rPr lang="en-US" sz="2800" b="1" dirty="0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voulez</a:t>
            </a:r>
            <a:r>
              <a:rPr lang="en-US" sz="2800" dirty="0">
                <a:solidFill>
                  <a:srgbClr val="FFFFF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15E79ADB-AFDC-0847-A9AD-B50E17414A19}"/>
              </a:ext>
            </a:extLst>
          </p:cNvPr>
          <p:cNvSpPr txBox="1">
            <a:spLocks/>
          </p:cNvSpPr>
          <p:nvPr/>
        </p:nvSpPr>
        <p:spPr>
          <a:xfrm>
            <a:off x="1524000" y="5497551"/>
            <a:ext cx="9144000" cy="995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b="1" dirty="0">
                <a:solidFill>
                  <a:srgbClr val="FFFFFF"/>
                </a:solidFill>
              </a:rPr>
              <a:t>Le dressing à lunettes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0F8A0AC-8A50-3142-A1AF-5ADF3E90EAD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4750" y="4454523"/>
            <a:ext cx="2222500" cy="939800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BA519102-90E9-A44B-B442-5AA40F1F054D}"/>
              </a:ext>
            </a:extLst>
          </p:cNvPr>
          <p:cNvCxnSpPr/>
          <p:nvPr/>
        </p:nvCxnSpPr>
        <p:spPr>
          <a:xfrm>
            <a:off x="5020610" y="5421218"/>
            <a:ext cx="22225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4A651262-F263-9D4E-8102-F7F774694EBF}"/>
              </a:ext>
            </a:extLst>
          </p:cNvPr>
          <p:cNvSpPr txBox="1"/>
          <p:nvPr/>
        </p:nvSpPr>
        <p:spPr>
          <a:xfrm>
            <a:off x="848812" y="2853734"/>
            <a:ext cx="103240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Des questions…?</a:t>
            </a:r>
          </a:p>
        </p:txBody>
      </p:sp>
    </p:spTree>
    <p:extLst>
      <p:ext uri="{BB962C8B-B14F-4D97-AF65-F5344CB8AC3E}">
        <p14:creationId xmlns:p14="http://schemas.microsoft.com/office/powerpoint/2010/main" val="3860098002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93B8DDA-DE22-DE46-AFED-2E4BB88F260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92FB693-3BFD-0D48-879F-64ACF43D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000" dirty="0">
                <a:solidFill>
                  <a:srgbClr val="FFFFFF"/>
                </a:solidFill>
              </a:rPr>
              <a:t>contact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E0E03A04-D015-8E4A-9718-15BB45FB892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9566" y="2732712"/>
            <a:ext cx="569716" cy="56971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ECAE067-20B7-5444-BE99-FA8494FE533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9566" y="2032396"/>
            <a:ext cx="569716" cy="56971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0B9A617E-DED0-5B45-B80C-DF1F6BFBB86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9566" y="3433028"/>
            <a:ext cx="569716" cy="569716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437FB62D-F482-2846-A7F7-945B51C48917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9566" y="4133344"/>
            <a:ext cx="569716" cy="569716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EA9649FA-1A90-F744-8127-AA89CD1BAB80}"/>
              </a:ext>
            </a:extLst>
          </p:cNvPr>
          <p:cNvSpPr txBox="1"/>
          <p:nvPr/>
        </p:nvSpPr>
        <p:spPr>
          <a:xfrm>
            <a:off x="5696876" y="2093827"/>
            <a:ext cx="3140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plugandsee.fr</a:t>
            </a:r>
            <a:endParaRPr lang="fr-FR" dirty="0">
              <a:solidFill>
                <a:srgbClr val="FFFF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FF9095DF-725B-9946-99A6-3ADEE72FA104}"/>
              </a:ext>
            </a:extLst>
          </p:cNvPr>
          <p:cNvSpPr txBox="1"/>
          <p:nvPr/>
        </p:nvSpPr>
        <p:spPr>
          <a:xfrm>
            <a:off x="5696876" y="2802744"/>
            <a:ext cx="4114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facebook.com</a:t>
            </a:r>
            <a:r>
              <a:rPr lang="fr-FR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</a:t>
            </a:r>
            <a:r>
              <a:rPr lang="fr-FR" dirty="0" err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plugandsee</a:t>
            </a:r>
            <a:endParaRPr lang="fr-FR" dirty="0">
              <a:solidFill>
                <a:srgbClr val="FFFF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0B11AEC1-3658-AA45-8837-188C2247185F}"/>
              </a:ext>
            </a:extLst>
          </p:cNvPr>
          <p:cNvSpPr txBox="1"/>
          <p:nvPr/>
        </p:nvSpPr>
        <p:spPr>
          <a:xfrm>
            <a:off x="5696876" y="3532209"/>
            <a:ext cx="4114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twitter.com</a:t>
            </a:r>
            <a:r>
              <a:rPr lang="fr-FR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</a:t>
            </a:r>
            <a:r>
              <a:rPr lang="fr-FR" dirty="0" err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PlugandSee</a:t>
            </a:r>
            <a:endParaRPr lang="fr-FR" dirty="0">
              <a:solidFill>
                <a:srgbClr val="FFFF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DBDBCB1-95C4-FF43-AFCC-B71073B3C992}"/>
              </a:ext>
            </a:extLst>
          </p:cNvPr>
          <p:cNvSpPr txBox="1"/>
          <p:nvPr/>
        </p:nvSpPr>
        <p:spPr>
          <a:xfrm>
            <a:off x="5696876" y="4251399"/>
            <a:ext cx="4114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Frédéric </a:t>
            </a:r>
            <a:r>
              <a:rPr lang="fr-FR" b="1" dirty="0" err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Juppet</a:t>
            </a:r>
            <a:endParaRPr lang="fr-FR" b="1" dirty="0">
              <a:solidFill>
                <a:srgbClr val="FFFF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fr-FR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fr-FR" dirty="0" err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frederic@plugandsee.fr</a:t>
            </a:r>
            <a:endParaRPr lang="fr-FR" dirty="0">
              <a:solidFill>
                <a:srgbClr val="FFFF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fr-FR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06.29.79.65.42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B1964A7B-6E9B-9E41-A979-9F12B354B848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397483" y="4860068"/>
            <a:ext cx="234012" cy="234012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FF90BC72-540B-0E4A-9638-A22CC6DCC3DD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397483" y="4596058"/>
            <a:ext cx="234012" cy="234012"/>
          </a:xfrm>
          <a:prstGeom prst="rect">
            <a:avLst/>
          </a:prstGeom>
        </p:spPr>
      </p:pic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B959E6B-7C46-704F-90C9-3B3621E44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821C16B-600C-8F4E-B04B-5368D84E4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4240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F10BDA3-4534-E742-A320-6ADF0F5C387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E6425D14-5A89-8C49-91E6-0664E6E10806}"/>
              </a:ext>
            </a:extLst>
          </p:cNvPr>
          <p:cNvSpPr txBox="1">
            <a:spLocks/>
          </p:cNvSpPr>
          <p:nvPr/>
        </p:nvSpPr>
        <p:spPr>
          <a:xfrm>
            <a:off x="849948" y="365125"/>
            <a:ext cx="11453812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 err="1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Plug&amp;See</a:t>
            </a:r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, le Dressing à lunettes</a:t>
            </a:r>
            <a:b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</a:br>
            <a:endParaRPr lang="fr-FR" sz="2200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  <a:cs typeface="Helvetica Neue Condensed Black" panose="02000503000000020004" pitchFamily="2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DA2630D-DAFC-2E4C-9832-DB3635EF90E6}"/>
              </a:ext>
            </a:extLst>
          </p:cNvPr>
          <p:cNvSpPr txBox="1"/>
          <p:nvPr/>
        </p:nvSpPr>
        <p:spPr>
          <a:xfrm>
            <a:off x="848645" y="2219870"/>
            <a:ext cx="103241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Combien de chemises avez-vous ?</a:t>
            </a:r>
          </a:p>
          <a:p>
            <a:r>
              <a:rPr lang="fr-FR" sz="40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Combien de pantalons ou robes ?</a:t>
            </a:r>
          </a:p>
          <a:p>
            <a:r>
              <a:rPr lang="fr-FR" sz="40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Combien de paires de chaussures ?</a:t>
            </a:r>
            <a:endParaRPr lang="fr-FR" sz="2000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  <a:cs typeface="Helvetica Neue" panose="02000503000000020004" pitchFamily="2" charset="0"/>
            </a:endParaRPr>
          </a:p>
          <a:p>
            <a:endParaRPr lang="fr-FR" sz="40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r"/>
            <a:r>
              <a:rPr lang="fr-FR" sz="4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…..Et combien de lunettes ?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CF817D3-BA28-7144-81DE-7DC433249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0745211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81C1FC6-874F-254C-8371-43663F98057A}"/>
              </a:ext>
            </a:extLst>
          </p:cNvPr>
          <p:cNvSpPr/>
          <p:nvPr/>
        </p:nvSpPr>
        <p:spPr>
          <a:xfrm>
            <a:off x="0" y="0"/>
            <a:ext cx="12192000" cy="6858554"/>
          </a:xfrm>
          <a:prstGeom prst="rect">
            <a:avLst/>
          </a:prstGeom>
          <a:solidFill>
            <a:srgbClr val="FAD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Espace réservé de l’image 13">
            <a:extLst>
              <a:ext uri="{FF2B5EF4-FFF2-40B4-BE49-F238E27FC236}">
                <a16:creationId xmlns:a16="http://schemas.microsoft.com/office/drawing/2014/main" id="{683118D1-132A-3F4D-8A1A-BD9C8C918F39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822" r="5822"/>
          <a:stretch>
            <a:fillRect/>
          </a:stretch>
        </p:blipFill>
        <p:spPr>
          <a:xfrm>
            <a:off x="1975241" y="0"/>
            <a:ext cx="8684863" cy="6858554"/>
          </a:xfr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4FD7773-4E91-C242-AEBF-84A300BDC7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Espace réservé du contenu 2">
            <a:extLst>
              <a:ext uri="{FF2B5EF4-FFF2-40B4-BE49-F238E27FC236}">
                <a16:creationId xmlns:a16="http://schemas.microsoft.com/office/drawing/2014/main" id="{6B98F78D-4983-4B4B-9229-920856CAB33E}"/>
              </a:ext>
            </a:extLst>
          </p:cNvPr>
          <p:cNvSpPr txBox="1">
            <a:spLocks/>
          </p:cNvSpPr>
          <p:nvPr/>
        </p:nvSpPr>
        <p:spPr>
          <a:xfrm>
            <a:off x="9275336" y="1428750"/>
            <a:ext cx="2552701" cy="4363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sz="18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585A53-F729-C74E-9F30-BBB486105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3</a:t>
            </a:fld>
            <a:endParaRPr lang="fr-FR"/>
          </a:p>
        </p:txBody>
      </p:sp>
      <p:sp>
        <p:nvSpPr>
          <p:cNvPr id="9" name="Espace réservé du pied de page 7">
            <a:extLst>
              <a:ext uri="{FF2B5EF4-FFF2-40B4-BE49-F238E27FC236}">
                <a16:creationId xmlns:a16="http://schemas.microsoft.com/office/drawing/2014/main" id="{3CCA3BE7-E251-5249-80BE-14D9F896D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  <p:sp>
        <p:nvSpPr>
          <p:cNvPr id="10" name="Titre 3">
            <a:extLst>
              <a:ext uri="{FF2B5EF4-FFF2-40B4-BE49-F238E27FC236}">
                <a16:creationId xmlns:a16="http://schemas.microsoft.com/office/drawing/2014/main" id="{981FF8C7-1933-284A-AE53-F8909B2A4D0B}"/>
              </a:ext>
            </a:extLst>
          </p:cNvPr>
          <p:cNvSpPr txBox="1">
            <a:spLocks/>
          </p:cNvSpPr>
          <p:nvPr/>
        </p:nvSpPr>
        <p:spPr>
          <a:xfrm>
            <a:off x="848360" y="365125"/>
            <a:ext cx="103244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Avec </a:t>
            </a:r>
            <a:r>
              <a:rPr lang="fr-FR" sz="4800" b="1" dirty="0" err="1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Plug&amp;See</a:t>
            </a:r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, changez de lunettes comme de chemise</a:t>
            </a:r>
            <a:b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</a:br>
            <a:r>
              <a:rPr lang="fr-FR" sz="22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 Condensed Black" panose="02000503000000020004" pitchFamily="2" charset="0"/>
              </a:rPr>
              <a:t>Une paire de verres adaptable sur des montures de formes, couleurs et matières différentes</a:t>
            </a:r>
          </a:p>
        </p:txBody>
      </p:sp>
    </p:spTree>
    <p:extLst>
      <p:ext uri="{BB962C8B-B14F-4D97-AF65-F5344CB8AC3E}">
        <p14:creationId xmlns:p14="http://schemas.microsoft.com/office/powerpoint/2010/main" val="2020613926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64D5A3E0-1C56-2F4A-B057-536FB4F0A5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32794240-6692-B446-8311-4C287709838C}"/>
              </a:ext>
            </a:extLst>
          </p:cNvPr>
          <p:cNvSpPr txBox="1">
            <a:spLocks/>
          </p:cNvSpPr>
          <p:nvPr/>
        </p:nvSpPr>
        <p:spPr>
          <a:xfrm>
            <a:off x="848360" y="365125"/>
            <a:ext cx="103244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L’équipe fondatrice</a:t>
            </a:r>
            <a:br>
              <a:rPr lang="fr-FR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2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3 passionnés d’innovation et de lunettes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843C668F-E395-7842-B044-C6553FAC4ECF}"/>
              </a:ext>
            </a:extLst>
          </p:cNvPr>
          <p:cNvSpPr/>
          <p:nvPr/>
        </p:nvSpPr>
        <p:spPr>
          <a:xfrm>
            <a:off x="1873351" y="1934692"/>
            <a:ext cx="1466876" cy="1466876"/>
          </a:xfrm>
          <a:prstGeom prst="ellipse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33CE47D9-22BC-5146-B72C-DA098752E64C}"/>
              </a:ext>
            </a:extLst>
          </p:cNvPr>
          <p:cNvSpPr/>
          <p:nvPr/>
        </p:nvSpPr>
        <p:spPr>
          <a:xfrm>
            <a:off x="5610245" y="1934692"/>
            <a:ext cx="1466876" cy="1466876"/>
          </a:xfrm>
          <a:prstGeom prst="ellipse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ADEC4B2-4C50-C448-9E25-700F71AE6879}"/>
              </a:ext>
            </a:extLst>
          </p:cNvPr>
          <p:cNvSpPr txBox="1"/>
          <p:nvPr/>
        </p:nvSpPr>
        <p:spPr>
          <a:xfrm>
            <a:off x="1132909" y="3723857"/>
            <a:ext cx="2947761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Frédéric </a:t>
            </a:r>
            <a:r>
              <a:rPr lang="fr-FR" sz="2800" b="1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Juppet</a:t>
            </a:r>
            <a:r>
              <a:rPr lang="fr-FR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 47 ans</a:t>
            </a:r>
          </a:p>
          <a:p>
            <a:r>
              <a:rPr lang="fr-FR" sz="24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Créateur de business</a:t>
            </a:r>
          </a:p>
          <a:p>
            <a:endParaRPr lang="fr-FR" sz="12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Arial" pitchFamily="34" charset="0"/>
            </a:endParaRPr>
          </a:p>
          <a:p>
            <a:r>
              <a:rPr lang="fr-FR" sz="14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pitchFamily="34" charset="0"/>
              </a:rPr>
              <a:t>Passer du concept au business : Partir d’une feuille blanche et transformer en réalité (</a:t>
            </a:r>
            <a:r>
              <a:rPr lang="fr-FR" sz="1400" dirty="0" err="1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pitchFamily="34" charset="0"/>
              </a:rPr>
              <a:t>ie</a:t>
            </a:r>
            <a:r>
              <a:rPr lang="fr-FR" sz="14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pitchFamily="34" charset="0"/>
              </a:rPr>
              <a:t> une entreprise pérenne et profitable) ce qui n’était au départ qu’une idée.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D52AFB2-93FA-CA49-ADF3-54869EAA457A}"/>
              </a:ext>
            </a:extLst>
          </p:cNvPr>
          <p:cNvSpPr txBox="1"/>
          <p:nvPr/>
        </p:nvSpPr>
        <p:spPr>
          <a:xfrm>
            <a:off x="4981071" y="3723857"/>
            <a:ext cx="317966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Damien Briatte</a:t>
            </a:r>
            <a:endParaRPr lang="fr-FR" sz="2800" b="1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  <a:cs typeface="Helvetica Neue" panose="02000503000000020004" pitchFamily="2" charset="0"/>
            </a:endParaRPr>
          </a:p>
          <a:p>
            <a:r>
              <a:rPr lang="fr-FR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42 ans</a:t>
            </a:r>
          </a:p>
          <a:p>
            <a:r>
              <a:rPr lang="fr-FR" sz="24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Architecte de solutions</a:t>
            </a:r>
          </a:p>
          <a:p>
            <a:endParaRPr lang="fr-FR" sz="12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Arial" pitchFamily="34" charset="0"/>
            </a:endParaRPr>
          </a:p>
          <a:p>
            <a:r>
              <a:rPr lang="fr-FR" sz="14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pitchFamily="34" charset="0"/>
              </a:rPr>
              <a:t>Rêveur pragmatique qui conjugue créativité et enjeux pour penser les choses autrement et trouver les bonnes solutions.</a:t>
            </a:r>
            <a:r>
              <a:rPr lang="fr-FR" sz="14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 </a:t>
            </a:r>
            <a:endParaRPr lang="fr-FR" sz="14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Arial" pitchFamily="34" charset="0"/>
            </a:endParaRP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7E150922-989A-A847-9276-F85146E8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4</a:t>
            </a:fld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7A1C67F-0497-3B4D-AB3C-630D523C79B1}"/>
              </a:ext>
            </a:extLst>
          </p:cNvPr>
          <p:cNvSpPr txBox="1"/>
          <p:nvPr/>
        </p:nvSpPr>
        <p:spPr>
          <a:xfrm>
            <a:off x="8660450" y="3745627"/>
            <a:ext cx="329206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Jean-Luc Monnier</a:t>
            </a:r>
            <a:endParaRPr lang="fr-FR" sz="2800" b="1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  <a:cs typeface="Helvetica Neue" panose="02000503000000020004" pitchFamily="2" charset="0"/>
            </a:endParaRPr>
          </a:p>
          <a:p>
            <a:r>
              <a:rPr lang="fr-FR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57 ans</a:t>
            </a:r>
          </a:p>
          <a:p>
            <a:r>
              <a:rPr lang="fr-FR" sz="24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Opticien </a:t>
            </a:r>
            <a:r>
              <a:rPr lang="fr-FR" sz="24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disrupteur</a:t>
            </a:r>
            <a:endParaRPr lang="fr-FR" sz="2400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  <a:cs typeface="Helvetica Neue" panose="02000503000000020004" pitchFamily="2" charset="0"/>
            </a:endParaRPr>
          </a:p>
          <a:p>
            <a:endParaRPr lang="fr-FR" sz="12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Arial" pitchFamily="34" charset="0"/>
            </a:endParaRPr>
          </a:p>
          <a:p>
            <a:r>
              <a:rPr lang="fr-FR" sz="14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Arial" pitchFamily="34" charset="0"/>
              </a:rPr>
              <a:t>Perturbateur opticien tombé dans la marmite il y a presque 40 ans.</a:t>
            </a:r>
          </a:p>
        </p:txBody>
      </p:sp>
      <p:sp>
        <p:nvSpPr>
          <p:cNvPr id="15" name="Espace réservé du pied de page 7">
            <a:extLst>
              <a:ext uri="{FF2B5EF4-FFF2-40B4-BE49-F238E27FC236}">
                <a16:creationId xmlns:a16="http://schemas.microsoft.com/office/drawing/2014/main" id="{923F1FD2-CAA8-344D-94CF-8BAFFB103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314249B9-74BA-8C4F-8591-B6E8FE21CCC4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18499" y="1923761"/>
            <a:ext cx="1575964" cy="147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672742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49B05C6C-9F8A-5D49-846C-E2736AC2DBB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8433"/>
            <a:ext cx="12192001" cy="6858001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1306D85B-F0BE-8146-86AE-D92468607EEF}"/>
              </a:ext>
            </a:extLst>
          </p:cNvPr>
          <p:cNvSpPr txBox="1">
            <a:spLocks/>
          </p:cNvSpPr>
          <p:nvPr/>
        </p:nvSpPr>
        <p:spPr>
          <a:xfrm>
            <a:off x="848360" y="365125"/>
            <a:ext cx="103244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Multiplions par 5 le marché</a:t>
            </a:r>
            <a:b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</a:br>
            <a:r>
              <a:rPr lang="fr-FR" sz="22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 Condensed Black" panose="02000503000000020004" pitchFamily="2" charset="0"/>
              </a:rPr>
              <a:t>En ouvrant le marché, il n’a plus de limites</a:t>
            </a:r>
          </a:p>
        </p:txBody>
      </p:sp>
      <p:sp>
        <p:nvSpPr>
          <p:cNvPr id="40" name="Espace réservé du numéro de diapositive 39">
            <a:extLst>
              <a:ext uri="{FF2B5EF4-FFF2-40B4-BE49-F238E27FC236}">
                <a16:creationId xmlns:a16="http://schemas.microsoft.com/office/drawing/2014/main" id="{A7FFE592-F6FE-1142-AEED-896CF319A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5</a:t>
            </a:fld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5F497DE-98A3-744D-B2E2-7AF8F545D807}"/>
              </a:ext>
            </a:extLst>
          </p:cNvPr>
          <p:cNvSpPr txBox="1"/>
          <p:nvPr/>
        </p:nvSpPr>
        <p:spPr>
          <a:xfrm>
            <a:off x="1141687" y="1941707"/>
            <a:ext cx="52577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rgbClr val="FF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14 millions</a:t>
            </a:r>
            <a:r>
              <a:rPr lang="fr-FR" sz="4000" dirty="0">
                <a:solidFill>
                  <a:srgbClr val="FF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fr-FR" sz="2800" dirty="0">
                <a:solidFill>
                  <a:srgbClr val="FF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de lunettes vendues chaque année en France</a:t>
            </a:r>
          </a:p>
          <a:p>
            <a:endParaRPr lang="fr-FR" sz="2800" dirty="0">
              <a:solidFill>
                <a:srgbClr val="FF0000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r>
              <a:rPr lang="fr-FR" sz="2800" dirty="0">
                <a:solidFill>
                  <a:srgbClr val="FF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Un porteur de lunettes change de monture </a:t>
            </a:r>
            <a:r>
              <a:rPr lang="fr-FR" sz="4000" b="1" dirty="0">
                <a:solidFill>
                  <a:srgbClr val="FF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tous les 3 ans</a:t>
            </a:r>
          </a:p>
          <a:p>
            <a:endParaRPr lang="fr-FR" sz="2800" dirty="0">
              <a:solidFill>
                <a:srgbClr val="FF0000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r>
              <a:rPr lang="fr-FR" sz="2800" dirty="0">
                <a:solidFill>
                  <a:srgbClr val="FF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Dans le monde, </a:t>
            </a:r>
            <a:r>
              <a:rPr lang="fr-FR" sz="4000" b="1" dirty="0">
                <a:solidFill>
                  <a:srgbClr val="FF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65%</a:t>
            </a:r>
            <a:r>
              <a:rPr lang="fr-FR" sz="2800" dirty="0">
                <a:solidFill>
                  <a:srgbClr val="FF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de la population a besoin de lunettes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DBB0D3FC-25A8-BD43-98C6-50EE4EB13FA9}"/>
              </a:ext>
            </a:extLst>
          </p:cNvPr>
          <p:cNvSpPr txBox="1"/>
          <p:nvPr/>
        </p:nvSpPr>
        <p:spPr>
          <a:xfrm>
            <a:off x="7642640" y="2308882"/>
            <a:ext cx="46364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Avec </a:t>
            </a:r>
            <a:r>
              <a:rPr lang="fr-FR" sz="2800" dirty="0" err="1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Plug&amp;See</a:t>
            </a:r>
            <a:r>
              <a:rPr lang="fr-FR" sz="28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, c’est une paire de verres et 5 montures par client </a:t>
            </a:r>
            <a:endParaRPr lang="fr-FR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48F514D-D0AF-474E-A9DC-61446212D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</p:spTree>
    <p:extLst>
      <p:ext uri="{BB962C8B-B14F-4D97-AF65-F5344CB8AC3E}">
        <p14:creationId xmlns:p14="http://schemas.microsoft.com/office/powerpoint/2010/main" val="3592674740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8A35A8E1-9888-E044-B66C-111AB306B39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6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81"/>
            <a:ext cx="12192000" cy="6858000"/>
          </a:xfrm>
          <a:prstGeom prst="rect">
            <a:avLst/>
          </a:prstGeom>
        </p:spPr>
      </p:pic>
      <p:sp>
        <p:nvSpPr>
          <p:cNvPr id="6" name="Titre 3">
            <a:extLst>
              <a:ext uri="{FF2B5EF4-FFF2-40B4-BE49-F238E27FC236}">
                <a16:creationId xmlns:a16="http://schemas.microsoft.com/office/drawing/2014/main" id="{156485F4-89F7-0645-B585-FDD3EBDEF31B}"/>
              </a:ext>
            </a:extLst>
          </p:cNvPr>
          <p:cNvSpPr txBox="1">
            <a:spLocks/>
          </p:cNvSpPr>
          <p:nvPr/>
        </p:nvSpPr>
        <p:spPr>
          <a:xfrm>
            <a:off x="848360" y="365125"/>
            <a:ext cx="103244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La concurrence</a:t>
            </a:r>
            <a:b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</a:br>
            <a:r>
              <a:rPr lang="fr-FR" sz="22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 Condensed Black" panose="02000503000000020004" pitchFamily="2" charset="0"/>
              </a:rPr>
              <a:t>Pas vraiment…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73DCCD0-3679-4345-822A-864568F80D66}"/>
              </a:ext>
            </a:extLst>
          </p:cNvPr>
          <p:cNvCxnSpPr/>
          <p:nvPr/>
        </p:nvCxnSpPr>
        <p:spPr>
          <a:xfrm flipV="1">
            <a:off x="1677263" y="2132886"/>
            <a:ext cx="0" cy="371035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BFA5A06B-4E21-014A-B171-D0BE360D57E8}"/>
              </a:ext>
            </a:extLst>
          </p:cNvPr>
          <p:cNvCxnSpPr/>
          <p:nvPr/>
        </p:nvCxnSpPr>
        <p:spPr>
          <a:xfrm>
            <a:off x="1378325" y="5579470"/>
            <a:ext cx="650630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1BE0AA83-1F45-6B40-83CD-104E41DCDAEF}"/>
              </a:ext>
            </a:extLst>
          </p:cNvPr>
          <p:cNvSpPr txBox="1"/>
          <p:nvPr/>
        </p:nvSpPr>
        <p:spPr>
          <a:xfrm rot="16200000">
            <a:off x="121205" y="4626803"/>
            <a:ext cx="1767253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charset="0"/>
              </a:rPr>
              <a:t>Marché traditionnel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B6E354E-33C9-1D40-BB89-5FD3BB986C3B}"/>
              </a:ext>
            </a:extLst>
          </p:cNvPr>
          <p:cNvSpPr txBox="1"/>
          <p:nvPr/>
        </p:nvSpPr>
        <p:spPr>
          <a:xfrm rot="16200000">
            <a:off x="-61643" y="2917739"/>
            <a:ext cx="214727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charset="0"/>
              </a:rPr>
              <a:t>Phygital</a:t>
            </a:r>
            <a:r>
              <a:rPr kumimoji="0" lang="fr-FR" sz="12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charset="0"/>
              </a:rPr>
              <a:t> et hors optique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6C20774-D827-7C4C-A244-960D6B697CB5}"/>
              </a:ext>
            </a:extLst>
          </p:cNvPr>
          <p:cNvSpPr txBox="1"/>
          <p:nvPr/>
        </p:nvSpPr>
        <p:spPr>
          <a:xfrm rot="16200000">
            <a:off x="210879" y="3702290"/>
            <a:ext cx="243882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Canaux de distribution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61A4FDCD-2366-9949-A167-16A18DAC0DC4}"/>
              </a:ext>
            </a:extLst>
          </p:cNvPr>
          <p:cNvCxnSpPr/>
          <p:nvPr/>
        </p:nvCxnSpPr>
        <p:spPr>
          <a:xfrm>
            <a:off x="1708063" y="3761848"/>
            <a:ext cx="627328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70DEC01C-F7E6-F94B-9484-CD33C908A2C4}"/>
              </a:ext>
            </a:extLst>
          </p:cNvPr>
          <p:cNvCxnSpPr/>
          <p:nvPr/>
        </p:nvCxnSpPr>
        <p:spPr>
          <a:xfrm>
            <a:off x="3550025" y="2236566"/>
            <a:ext cx="0" cy="33429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75534672-EDEB-874B-8E85-C5F121FA266F}"/>
              </a:ext>
            </a:extLst>
          </p:cNvPr>
          <p:cNvCxnSpPr/>
          <p:nvPr/>
        </p:nvCxnSpPr>
        <p:spPr>
          <a:xfrm>
            <a:off x="5519501" y="2236566"/>
            <a:ext cx="0" cy="33429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933C2ABF-B04B-FE42-BC47-C900EC303366}"/>
              </a:ext>
            </a:extLst>
          </p:cNvPr>
          <p:cNvSpPr txBox="1"/>
          <p:nvPr/>
        </p:nvSpPr>
        <p:spPr>
          <a:xfrm>
            <a:off x="2980736" y="5658572"/>
            <a:ext cx="372793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4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Multipropriété / interchangeabilité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D9310EBC-440A-904C-BA92-69ACDB5E770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06249" y="2439012"/>
            <a:ext cx="1688350" cy="713931"/>
          </a:xfrm>
          <a:prstGeom prst="rect">
            <a:avLst/>
          </a:prstGeom>
        </p:spPr>
      </p:pic>
      <p:sp>
        <p:nvSpPr>
          <p:cNvPr id="29" name="ZoneTexte 28">
            <a:extLst>
              <a:ext uri="{FF2B5EF4-FFF2-40B4-BE49-F238E27FC236}">
                <a16:creationId xmlns:a16="http://schemas.microsoft.com/office/drawing/2014/main" id="{11FC2798-8A77-874C-84C3-E20525D4712F}"/>
              </a:ext>
            </a:extLst>
          </p:cNvPr>
          <p:cNvSpPr txBox="1"/>
          <p:nvPr/>
        </p:nvSpPr>
        <p:spPr>
          <a:xfrm>
            <a:off x="1791135" y="4123408"/>
            <a:ext cx="17280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Réseaux d’optique et opticiens indépendants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46B7512-D643-6046-9672-986AA0B39598}"/>
              </a:ext>
            </a:extLst>
          </p:cNvPr>
          <p:cNvSpPr txBox="1"/>
          <p:nvPr/>
        </p:nvSpPr>
        <p:spPr>
          <a:xfrm>
            <a:off x="5636871" y="4123408"/>
            <a:ext cx="18303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Opticiens </a:t>
            </a:r>
            <a:r>
              <a:rPr lang="fr-FR" sz="16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lowcost</a:t>
            </a:r>
            <a:endParaRPr lang="fr-FR" sz="1600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  <a:cs typeface="Helvetica Neue" panose="02000503000000020004" pitchFamily="2" charset="0"/>
            </a:endParaRPr>
          </a:p>
          <a:p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(Lunettes pour tous…)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4986D80-7E4D-5E41-932B-DCD218D14EBD}"/>
              </a:ext>
            </a:extLst>
          </p:cNvPr>
          <p:cNvSpPr txBox="1"/>
          <p:nvPr/>
        </p:nvSpPr>
        <p:spPr>
          <a:xfrm>
            <a:off x="1921128" y="2306185"/>
            <a:ext cx="13403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Concept de distribution </a:t>
            </a:r>
            <a:r>
              <a:rPr lang="fr-FR" sz="16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phygitale</a:t>
            </a:r>
            <a:endParaRPr lang="fr-FR" sz="1600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  <a:p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Evioo</a:t>
            </a:r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…)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F434A64C-AF87-6C4D-B8B6-808338D93D5B}"/>
              </a:ext>
            </a:extLst>
          </p:cNvPr>
          <p:cNvSpPr txBox="1"/>
          <p:nvPr/>
        </p:nvSpPr>
        <p:spPr>
          <a:xfrm>
            <a:off x="3969847" y="2306185"/>
            <a:ext cx="13403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Concept en distribution alternative</a:t>
            </a:r>
          </a:p>
          <a:p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(IZIPIZI…)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492CE173-E06B-A64A-9B71-79171386E705}"/>
              </a:ext>
            </a:extLst>
          </p:cNvPr>
          <p:cNvSpPr txBox="1"/>
          <p:nvPr/>
        </p:nvSpPr>
        <p:spPr>
          <a:xfrm>
            <a:off x="3576977" y="3940528"/>
            <a:ext cx="19433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Nouveaux acteurs en distribution mixte on-line et </a:t>
            </a:r>
            <a:r>
              <a:rPr lang="fr-FR" sz="16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off-line</a:t>
            </a:r>
            <a:endParaRPr lang="fr-FR" sz="1600" dirty="0">
              <a:solidFill>
                <a:schemeClr val="bg1"/>
              </a:solidFill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  <a:p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Sensee</a:t>
            </a:r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Polette</a:t>
            </a:r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, Jimmy </a:t>
            </a:r>
            <a:r>
              <a:rPr lang="fr-FR" sz="16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Fairly</a:t>
            </a:r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, Parker </a:t>
            </a:r>
            <a:r>
              <a:rPr lang="fr-FR" sz="16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Warby</a:t>
            </a:r>
            <a:r>
              <a:rPr lang="fr-FR" sz="16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…)</a:t>
            </a:r>
          </a:p>
        </p:txBody>
      </p:sp>
      <p:sp>
        <p:nvSpPr>
          <p:cNvPr id="35" name="Espace réservé du numéro de diapositive 34">
            <a:extLst>
              <a:ext uri="{FF2B5EF4-FFF2-40B4-BE49-F238E27FC236}">
                <a16:creationId xmlns:a16="http://schemas.microsoft.com/office/drawing/2014/main" id="{5ED4D63D-2BD6-164A-AEFD-2B9B1CB1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8659297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E806CF4-7C51-A548-8CAD-2EDB543340B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33" name="Espace réservé du numéro de diapositive 32">
            <a:extLst>
              <a:ext uri="{FF2B5EF4-FFF2-40B4-BE49-F238E27FC236}">
                <a16:creationId xmlns:a16="http://schemas.microsoft.com/office/drawing/2014/main" id="{33EBDD37-664A-E04A-9810-75E1CD5B2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7</a:t>
            </a:fld>
            <a:endParaRPr lang="fr-FR"/>
          </a:p>
        </p:txBody>
      </p:sp>
      <p:sp>
        <p:nvSpPr>
          <p:cNvPr id="14" name="Espace réservé du pied de page 7">
            <a:extLst>
              <a:ext uri="{FF2B5EF4-FFF2-40B4-BE49-F238E27FC236}">
                <a16:creationId xmlns:a16="http://schemas.microsoft.com/office/drawing/2014/main" id="{29D7BCBD-675B-1543-A202-5CB441557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25E6236-7CB0-E34E-B8F8-447D1D94EE58}"/>
              </a:ext>
            </a:extLst>
          </p:cNvPr>
          <p:cNvSpPr txBox="1"/>
          <p:nvPr/>
        </p:nvSpPr>
        <p:spPr>
          <a:xfrm>
            <a:off x="1000760" y="2201339"/>
            <a:ext cx="411524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Vente directe aux particuliers</a:t>
            </a:r>
            <a:endParaRPr lang="fr-FR" sz="2400" dirty="0">
              <a:solidFill>
                <a:schemeClr val="bg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  <a:p>
            <a:endParaRPr lang="fr-FR" sz="2400" dirty="0">
              <a:solidFill>
                <a:schemeClr val="bg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  <a:p>
            <a:r>
              <a:rPr lang="fr-FR" sz="20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Montures et verres correcteurs sur notre site internet</a:t>
            </a:r>
          </a:p>
          <a:p>
            <a:r>
              <a:rPr lang="fr-FR" sz="2000" dirty="0" err="1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www.plugandsee.shop</a:t>
            </a:r>
            <a:endParaRPr lang="fr-FR" sz="20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0E98B5E-14AD-6741-9D75-C41CF5318766}"/>
              </a:ext>
            </a:extLst>
          </p:cNvPr>
          <p:cNvSpPr txBox="1"/>
          <p:nvPr/>
        </p:nvSpPr>
        <p:spPr>
          <a:xfrm>
            <a:off x="5116001" y="4518998"/>
            <a:ext cx="35496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Vente indirecte</a:t>
            </a:r>
            <a:endParaRPr lang="fr-FR" sz="2400" dirty="0">
              <a:solidFill>
                <a:schemeClr val="bg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  <a:p>
            <a:endParaRPr lang="fr-FR" sz="2400" dirty="0">
              <a:solidFill>
                <a:schemeClr val="bg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  <a:p>
            <a:r>
              <a:rPr lang="fr-FR" sz="20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Montures et verres correcteurs via un réseau d’opticiens partenaires</a:t>
            </a:r>
            <a:endParaRPr lang="fr-FR" sz="20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5F06EB0-E82C-6944-82A8-D201A24F3D75}"/>
              </a:ext>
            </a:extLst>
          </p:cNvPr>
          <p:cNvSpPr txBox="1"/>
          <p:nvPr/>
        </p:nvSpPr>
        <p:spPr>
          <a:xfrm>
            <a:off x="8545811" y="2232117"/>
            <a:ext cx="345895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Partenaires (marques)</a:t>
            </a:r>
            <a:endParaRPr lang="fr-FR" sz="2400" dirty="0">
              <a:solidFill>
                <a:schemeClr val="bg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  <a:p>
            <a:endParaRPr lang="fr-FR" sz="2400" dirty="0">
              <a:solidFill>
                <a:schemeClr val="bg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  <a:p>
            <a:r>
              <a:rPr lang="fr-FR" sz="20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Vente de prestations de services et licence d’exploitation du brevet </a:t>
            </a:r>
            <a:r>
              <a:rPr lang="fr-FR" sz="2000" dirty="0" err="1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Plug&amp;See</a:t>
            </a:r>
            <a:endParaRPr lang="fr-FR" sz="20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Titre 3">
            <a:extLst>
              <a:ext uri="{FF2B5EF4-FFF2-40B4-BE49-F238E27FC236}">
                <a16:creationId xmlns:a16="http://schemas.microsoft.com/office/drawing/2014/main" id="{A723FCA0-53D2-5540-9502-0252B8D2AF22}"/>
              </a:ext>
            </a:extLst>
          </p:cNvPr>
          <p:cNvSpPr txBox="1">
            <a:spLocks/>
          </p:cNvSpPr>
          <p:nvPr/>
        </p:nvSpPr>
        <p:spPr>
          <a:xfrm>
            <a:off x="1000760" y="321582"/>
            <a:ext cx="103244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Avec </a:t>
            </a:r>
            <a:r>
              <a:rPr lang="fr-FR" sz="4800" b="1" dirty="0" err="1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Plug&amp;See</a:t>
            </a:r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, je m’achète des lunettes où et quand je veux</a:t>
            </a:r>
            <a:br>
              <a:rPr lang="fr-FR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2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Des verres correcteurs avec une ordonnance, des montures au gré de mes envies</a:t>
            </a:r>
          </a:p>
        </p:txBody>
      </p:sp>
    </p:spTree>
    <p:extLst>
      <p:ext uri="{BB962C8B-B14F-4D97-AF65-F5344CB8AC3E}">
        <p14:creationId xmlns:p14="http://schemas.microsoft.com/office/powerpoint/2010/main" val="40824692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53A8DD93-4F43-234D-BF96-260D5C7B99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5020CC65-7D1A-A945-B2DC-BD4DDCF617AA}"/>
              </a:ext>
            </a:extLst>
          </p:cNvPr>
          <p:cNvSpPr txBox="1">
            <a:spLocks/>
          </p:cNvSpPr>
          <p:nvPr/>
        </p:nvSpPr>
        <p:spPr>
          <a:xfrm>
            <a:off x="848360" y="365125"/>
            <a:ext cx="103244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 err="1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Plug&amp;See</a:t>
            </a:r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, le Nespresso de l’optique</a:t>
            </a:r>
            <a:br>
              <a:rPr lang="fr-FR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2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Un modèle économique unique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7BB2657-D275-B044-A4A2-6FAD394D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8</a:t>
            </a:fld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03C75320-AF47-A94D-AF38-12FED062355C}"/>
              </a:ext>
            </a:extLst>
          </p:cNvPr>
          <p:cNvSpPr txBox="1"/>
          <p:nvPr/>
        </p:nvSpPr>
        <p:spPr>
          <a:xfrm>
            <a:off x="1399715" y="1940568"/>
            <a:ext cx="977311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Nespresso : Une machine à café, des dosettes à l’infini</a:t>
            </a:r>
          </a:p>
          <a:p>
            <a:endParaRPr lang="fr-FR" sz="4800" b="1" dirty="0">
              <a:solidFill>
                <a:schemeClr val="bg1"/>
              </a:solidFill>
              <a:latin typeface="Helvetica Neue Condensed Black" panose="0200050300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  <a:p>
            <a:r>
              <a:rPr lang="fr-FR" sz="4800" b="1" dirty="0" err="1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Plug&amp;See</a:t>
            </a:r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 : Une paire de verres, des montures à l’infini</a:t>
            </a:r>
            <a:endParaRPr lang="fr-FR" sz="2400" b="1" dirty="0">
              <a:solidFill>
                <a:schemeClr val="bg1"/>
              </a:solidFill>
              <a:latin typeface="Helvetica Neue Condensed Black" panose="0200050300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sp>
        <p:nvSpPr>
          <p:cNvPr id="10" name="Espace réservé du pied de page 7">
            <a:extLst>
              <a:ext uri="{FF2B5EF4-FFF2-40B4-BE49-F238E27FC236}">
                <a16:creationId xmlns:a16="http://schemas.microsoft.com/office/drawing/2014/main" id="{41EDEA92-66EC-5F4C-90F9-5E4B6AC42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</p:spTree>
    <p:extLst>
      <p:ext uri="{BB962C8B-B14F-4D97-AF65-F5344CB8AC3E}">
        <p14:creationId xmlns:p14="http://schemas.microsoft.com/office/powerpoint/2010/main" val="1425744473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820F82A2-25C0-5845-9AD2-23FD48AA98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5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3000" contras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906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1A120A88-8068-2942-88BC-B8209A1C2A00}"/>
              </a:ext>
            </a:extLst>
          </p:cNvPr>
          <p:cNvSpPr txBox="1">
            <a:spLocks/>
          </p:cNvSpPr>
          <p:nvPr/>
        </p:nvSpPr>
        <p:spPr>
          <a:xfrm>
            <a:off x="848360" y="365125"/>
            <a:ext cx="1032446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b="1" dirty="0" err="1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Plug&amp;See</a:t>
            </a:r>
            <a:r>
              <a:rPr lang="fr-FR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 à date</a:t>
            </a:r>
            <a:br>
              <a:rPr lang="fr-FR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fr-FR" sz="2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Après 2 ans</a:t>
            </a:r>
          </a:p>
        </p:txBody>
      </p:sp>
      <p:sp>
        <p:nvSpPr>
          <p:cNvPr id="7" name="Espace réservé du texte 3">
            <a:extLst>
              <a:ext uri="{FF2B5EF4-FFF2-40B4-BE49-F238E27FC236}">
                <a16:creationId xmlns:a16="http://schemas.microsoft.com/office/drawing/2014/main" id="{146E45F6-5152-4241-BC6D-019CA989583D}"/>
              </a:ext>
            </a:extLst>
          </p:cNvPr>
          <p:cNvSpPr txBox="1">
            <a:spLocks/>
          </p:cNvSpPr>
          <p:nvPr/>
        </p:nvSpPr>
        <p:spPr>
          <a:xfrm>
            <a:off x="848359" y="1700213"/>
            <a:ext cx="10324465" cy="44656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Un brevet.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Un concept fiabilisé.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Une chaîne de production éprouvée.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Une première collection commercialisée.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30 opticiens référencés.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Une communication en place et une évolution prête.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Une communauté de 2’200 </a:t>
            </a:r>
            <a:r>
              <a:rPr lang="fr-FR" sz="2000" dirty="0" err="1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followers</a:t>
            </a: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 Facebook.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Une 2</a:t>
            </a:r>
            <a:r>
              <a:rPr lang="fr-FR" sz="2000" baseline="30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nde</a:t>
            </a: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 collection prête à rentrer en production.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Un pipeline significatif.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Un Pré-accord avec une marque de prêt-à-porter.</a:t>
            </a:r>
          </a:p>
          <a:p>
            <a:pPr>
              <a:buFont typeface="Wingdings" pitchFamily="2" charset="2"/>
              <a:buChar char="§"/>
            </a:pP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…</a:t>
            </a:r>
            <a:r>
              <a:rPr lang="fr-FR" sz="2000" b="1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Et un 1er accord avec une Mutuelle (1 million d’assurés</a:t>
            </a:r>
            <a:r>
              <a:rPr lang="fr-FR" sz="2000" dirty="0">
                <a:solidFill>
                  <a:srgbClr val="FFFFFF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).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4225211-7D36-D94A-B76A-67DEA4A51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A1C3F-B9A6-144D-ACE9-5109F8FA60A4}" type="slidenum">
              <a:rPr lang="fr-FR" smtClean="0"/>
              <a:t>9</a:t>
            </a:fld>
            <a:endParaRPr lang="fr-FR"/>
          </a:p>
        </p:txBody>
      </p:sp>
      <p:sp>
        <p:nvSpPr>
          <p:cNvPr id="10" name="Espace réservé du pied de page 7">
            <a:extLst>
              <a:ext uri="{FF2B5EF4-FFF2-40B4-BE49-F238E27FC236}">
                <a16:creationId xmlns:a16="http://schemas.microsoft.com/office/drawing/2014/main" id="{E9E40975-1BC5-144E-8458-83D4DB58A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632994" y="4481512"/>
            <a:ext cx="4114800" cy="365125"/>
          </a:xfrm>
        </p:spPr>
        <p:txBody>
          <a:bodyPr/>
          <a:lstStyle/>
          <a:p>
            <a:r>
              <a:rPr lang="fr-FR" dirty="0"/>
              <a:t>Plug &amp; </a:t>
            </a:r>
            <a:r>
              <a:rPr lang="fr-FR" dirty="0" err="1"/>
              <a:t>See</a:t>
            </a:r>
            <a:r>
              <a:rPr lang="fr-FR" dirty="0"/>
              <a:t>, le Dressing à lunettes</a:t>
            </a:r>
          </a:p>
        </p:txBody>
      </p:sp>
    </p:spTree>
    <p:extLst>
      <p:ext uri="{BB962C8B-B14F-4D97-AF65-F5344CB8AC3E}">
        <p14:creationId xmlns:p14="http://schemas.microsoft.com/office/powerpoint/2010/main" val="3152783954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1971</TotalTime>
  <Words>740</Words>
  <Application>Microsoft Macintosh PowerPoint</Application>
  <PresentationFormat>Grand écran</PresentationFormat>
  <Paragraphs>181</Paragraphs>
  <Slides>14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4" baseType="lpstr">
      <vt:lpstr>Arial</vt:lpstr>
      <vt:lpstr>Calibri</vt:lpstr>
      <vt:lpstr>Calibri Light</vt:lpstr>
      <vt:lpstr>Helvetica Neue</vt:lpstr>
      <vt:lpstr>Helvetica Neue Condensed Black</vt:lpstr>
      <vt:lpstr>Helvetica Neue Light</vt:lpstr>
      <vt:lpstr>Helvetica Neue Medium</vt:lpstr>
      <vt:lpstr>Helvetica Neue Thin</vt:lpstr>
      <vt:lpstr>Wingdings</vt:lpstr>
      <vt:lpstr>Thème Office</vt:lpstr>
      <vt:lpstr>Le dressing à lunettes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Plug&amp;See Finances Prévisionnel 2018-2022</vt:lpstr>
      <vt:lpstr>Présentation PowerPoint</vt:lpstr>
      <vt:lpstr>Achetez des lunettes  où et quand vous voulez…</vt:lpstr>
      <vt:lpstr>contact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Quand votre vue change, ne changez que vos verres.Et quand votre style change, ne changez que la monture.</dc:title>
  <dc:creator>Damien Briatte</dc:creator>
  <cp:lastModifiedBy>Utilisateur Microsoft Office</cp:lastModifiedBy>
  <cp:revision>228</cp:revision>
  <dcterms:created xsi:type="dcterms:W3CDTF">2018-04-03T14:18:36Z</dcterms:created>
  <dcterms:modified xsi:type="dcterms:W3CDTF">2018-07-10T15:09:17Z</dcterms:modified>
</cp:coreProperties>
</file>

<file path=docProps/thumbnail.jpeg>
</file>